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9"/>
  </p:notesMasterIdLst>
  <p:sldIdLst>
    <p:sldId id="256" r:id="rId2"/>
    <p:sldId id="621" r:id="rId3"/>
    <p:sldId id="788" r:id="rId4"/>
    <p:sldId id="789" r:id="rId5"/>
    <p:sldId id="792" r:id="rId6"/>
    <p:sldId id="793" r:id="rId7"/>
    <p:sldId id="790" r:id="rId8"/>
    <p:sldId id="807" r:id="rId9"/>
    <p:sldId id="808" r:id="rId10"/>
    <p:sldId id="791" r:id="rId11"/>
    <p:sldId id="794" r:id="rId12"/>
    <p:sldId id="795" r:id="rId13"/>
    <p:sldId id="796" r:id="rId14"/>
    <p:sldId id="797" r:id="rId15"/>
    <p:sldId id="798" r:id="rId16"/>
    <p:sldId id="799" r:id="rId17"/>
    <p:sldId id="802" r:id="rId18"/>
    <p:sldId id="804" r:id="rId19"/>
    <p:sldId id="803" r:id="rId20"/>
    <p:sldId id="800" r:id="rId21"/>
    <p:sldId id="801" r:id="rId22"/>
    <p:sldId id="768" r:id="rId23"/>
    <p:sldId id="806" r:id="rId24"/>
    <p:sldId id="812" r:id="rId25"/>
    <p:sldId id="809" r:id="rId26"/>
    <p:sldId id="810" r:id="rId27"/>
    <p:sldId id="811" r:id="rId28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elo" initials="M" lastIdx="1" clrIdx="0"/>
  <p:cmAuthor id="1" name="Guilherme" initials="GCJ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DBC00"/>
    <a:srgbClr val="E1E1C3"/>
    <a:srgbClr val="990000"/>
    <a:srgbClr val="FFFFFF"/>
    <a:srgbClr val="CCCC00"/>
    <a:srgbClr val="000000"/>
    <a:srgbClr val="00B050"/>
    <a:srgbClr val="CCFFCC"/>
    <a:srgbClr val="EA431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3"/>
    <p:restoredTop sz="85374" autoAdjust="0"/>
  </p:normalViewPr>
  <p:slideViewPr>
    <p:cSldViewPr>
      <p:cViewPr varScale="1">
        <p:scale>
          <a:sx n="104" d="100"/>
          <a:sy n="104" d="100"/>
        </p:scale>
        <p:origin x="2904" y="19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403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/>
          </a:p>
        </p:txBody>
      </p:sp>
      <p:sp>
        <p:nvSpPr>
          <p:cNvPr id="44039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3885258D-2AB8-4F6F-A6E5-A5F1B670297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19807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40F340C-1BFC-4438-9830-930429D0FD38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09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5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371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533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112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22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22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67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2506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560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8FC90-54AC-4B88-89D9-EECD9F09216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98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19D7E-8D25-413A-A558-9993117476A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760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EBCEE-A7AD-4A83-B919-99844E7A891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0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733424"/>
            <a:ext cx="7923213" cy="682625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2000" y="1600200"/>
            <a:ext cx="7923213" cy="4524375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3CA4D-AA67-441D-99E6-70789FB0557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1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A5409-CCCA-4DB2-B769-FB4EACD1D9A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45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33424"/>
            <a:ext cx="7999413" cy="6826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011A2-81E7-4D81-85D9-CB72AEFF54E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93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31836"/>
            <a:ext cx="8229600" cy="685801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60412" y="1547019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62000" y="2174875"/>
            <a:ext cx="3735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88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00600" y="2174875"/>
            <a:ext cx="38862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CD309-738F-4EAA-9E2D-623A6F086C7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74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999413" cy="73025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DE5D9-9579-4975-9AF9-3DAB73D437D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61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0E833-2AEC-41C6-A3CB-C298016A428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2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1947C-0AEE-4686-A79A-61F919B07BD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4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7FC43-D714-4628-8F32-F36DBBA10C5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33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Line 2"/>
          <p:cNvSpPr>
            <a:spLocks noChangeShapeType="1"/>
          </p:cNvSpPr>
          <p:nvPr/>
        </p:nvSpPr>
        <p:spPr bwMode="auto">
          <a:xfrm flipV="1">
            <a:off x="0" y="1195388"/>
            <a:ext cx="1588" cy="74612"/>
          </a:xfrm>
          <a:prstGeom prst="line">
            <a:avLst/>
          </a:prstGeom>
          <a:noFill/>
          <a:ln w="11880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468313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73688"/>
            <a:ext cx="468313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8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25" y="5876925"/>
            <a:ext cx="41910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8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626860"/>
            <a:ext cx="7929563" cy="7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08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600200"/>
            <a:ext cx="792956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707188" y="6434138"/>
            <a:ext cx="2132012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400">
                <a:solidFill>
                  <a:srgbClr val="898989"/>
                </a:solidFill>
                <a:latin typeface="Arial" pitchFamily="34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93914F67-1F99-473B-8E50-B748DE64D28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755650" y="6418263"/>
            <a:ext cx="1835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26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9E1A0F-13E1-AB47-8DE8-4D0407F5A4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0"/>
            <a:ext cx="1484520" cy="5149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000" b="1">
          <a:solidFill>
            <a:srgbClr val="000000"/>
          </a:solidFill>
          <a:latin typeface="+mj-lt"/>
          <a:ea typeface="MS PGothic" pitchFamily="34" charset="-128"/>
          <a:cs typeface="Microsoft YaHei" charset="0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MS PGothic" pitchFamily="34" charset="-128"/>
          <a:cs typeface="Microsoft YaHei" charset="0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Microsoft YaHei" charset="0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Microsoft YaHei" charset="0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4800600" y="4275397"/>
            <a:ext cx="4038600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Prof. </a:t>
            </a: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 Mascara</a:t>
            </a:r>
          </a:p>
          <a:p>
            <a:pPr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Fulvio.mascara@foursys.com.br</a:t>
            </a:r>
            <a:endParaRPr lang="en-US" sz="1600" i="1" dirty="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267200" y="6118225"/>
            <a:ext cx="4465638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algn="r"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Novembro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, 2019</a:t>
            </a:r>
          </a:p>
        </p:txBody>
      </p:sp>
      <p:sp>
        <p:nvSpPr>
          <p:cNvPr id="4101" name="Text Box 1"/>
          <p:cNvSpPr txBox="1">
            <a:spLocks noChangeArrowheads="1"/>
          </p:cNvSpPr>
          <p:nvPr/>
        </p:nvSpPr>
        <p:spPr bwMode="auto">
          <a:xfrm>
            <a:off x="914400" y="230185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000" b="1" dirty="0">
                <a:solidFill>
                  <a:srgbClr val="7F7F4C"/>
                </a:solidFill>
                <a:latin typeface="Arial" charset="0"/>
              </a:rPr>
              <a:t>Inovação Tecnológica</a:t>
            </a:r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2362200" y="2971800"/>
            <a:ext cx="38100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800"/>
              </a:spcBef>
              <a:buClrTx/>
              <a:buFontTx/>
              <a:buNone/>
            </a:pPr>
            <a:endParaRPr lang="en-US" sz="3200" i="1" dirty="0">
              <a:solidFill>
                <a:srgbClr val="40404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 / Distribuição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Data_frame.hist</a:t>
            </a:r>
            <a:r>
              <a:rPr lang="pt-BR" dirty="0"/>
              <a:t>() ou </a:t>
            </a:r>
            <a:r>
              <a:rPr lang="pt-BR" dirty="0" err="1"/>
              <a:t>data_frame.plot.kde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sns.distplot</a:t>
            </a:r>
            <a:r>
              <a:rPr lang="pt-BR" dirty="0"/>
              <a:t>() ou </a:t>
            </a:r>
            <a:r>
              <a:rPr lang="pt-BR" dirty="0" err="1"/>
              <a:t>sns.kdeplot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8386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de Dispersão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Representação de duas variáveis que são organizadas de modo a exibir a influência de uma sobre a outra num plano cartesiano. Demonstra também a magnitude de uma correlação.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8697B-54FF-6548-BA7B-449F8560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9" y="4191000"/>
            <a:ext cx="36576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40C891-E0C8-C340-A9D1-E1F8C1BF0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981" y="4135438"/>
            <a:ext cx="4092302" cy="249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67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de Dispersão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data </a:t>
            </a:r>
            <a:r>
              <a:rPr lang="pt-BR" dirty="0" err="1"/>
              <a:t>frame.plot.scatter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sns.scatterplot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3574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Correlação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Representa o grau de correlação linear entre pares de variáveis de um </a:t>
            </a:r>
            <a:r>
              <a:rPr lang="pt-BR" dirty="0" err="1"/>
              <a:t>dataset</a:t>
            </a:r>
            <a:r>
              <a:rPr lang="pt-B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22509-55C0-194D-8013-ECC20ED43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25" y="2814444"/>
            <a:ext cx="4146550" cy="361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06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Correlação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corr</a:t>
            </a:r>
            <a:r>
              <a:rPr lang="pt-BR" dirty="0"/>
              <a:t> = </a:t>
            </a:r>
            <a:r>
              <a:rPr lang="pt-BR" dirty="0" err="1"/>
              <a:t>data_frame.corr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plt.matshow</a:t>
            </a:r>
            <a:r>
              <a:rPr lang="pt-BR" dirty="0"/>
              <a:t>(</a:t>
            </a:r>
            <a:r>
              <a:rPr lang="pt-BR" dirty="0" err="1"/>
              <a:t>corr</a:t>
            </a:r>
            <a:r>
              <a:rPr lang="pt-BR" dirty="0"/>
              <a:t>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corr</a:t>
            </a:r>
            <a:r>
              <a:rPr lang="pt-BR" dirty="0"/>
              <a:t> = </a:t>
            </a:r>
            <a:r>
              <a:rPr lang="pt-BR" dirty="0" err="1"/>
              <a:t>data_frame.corr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sns.heatmap</a:t>
            </a:r>
            <a:r>
              <a:rPr lang="pt-BR" dirty="0"/>
              <a:t>(</a:t>
            </a:r>
            <a:r>
              <a:rPr lang="pt-BR" dirty="0" err="1"/>
              <a:t>corr</a:t>
            </a:r>
            <a:r>
              <a:rPr lang="pt-BR" dirty="0"/>
              <a:t>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223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Heatmap</a:t>
            </a:r>
            <a:r>
              <a:rPr lang="pt-BR" dirty="0"/>
              <a:t> (Mapa de Calor)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Apresenta o valor de uma informação como uma cor. Pode ser usado para mostrar a “intensidade” de uma variável, em relação a duas outras variáveis categóricas.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79199-6024-FD44-9E57-892D1C20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806" y="383304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38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Heatmap</a:t>
            </a:r>
            <a:r>
              <a:rPr lang="pt-BR" dirty="0"/>
              <a:t> (Mapa de Calor)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plt.matshow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sns.heatmap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694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Box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Um gráfico box </a:t>
            </a:r>
            <a:r>
              <a:rPr lang="pt-BR" sz="2400" dirty="0" err="1"/>
              <a:t>plot</a:t>
            </a:r>
            <a:r>
              <a:rPr lang="pt-BR" sz="2400" dirty="0"/>
              <a:t> mostra o resumo de cinco números de um conjunto de dados. O resumo desses números é: o mínimo, primeiro quartil (Q1), mediana, terceiro quartil (Q3) e máximo. Este tipo de gráfico é muito útil pra encontrar </a:t>
            </a:r>
            <a:r>
              <a:rPr lang="pt-BR" sz="2400" dirty="0" err="1"/>
              <a:t>outliers</a:t>
            </a:r>
            <a:r>
              <a:rPr lang="pt-BR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50E7B-F2D7-B149-ABB9-1009F6983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3733800"/>
            <a:ext cx="5410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31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Box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600200"/>
            <a:ext cx="4952999" cy="4524375"/>
          </a:xfrm>
        </p:spPr>
        <p:txBody>
          <a:bodyPr/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O grande objetivo é verificar a distribuição dos dados. Assim, as conclusões que tiramos ao analisar um box </a:t>
            </a:r>
            <a:r>
              <a:rPr lang="pt-BR" sz="1200" dirty="0" err="1"/>
              <a:t>plot</a:t>
            </a:r>
            <a:r>
              <a:rPr lang="pt-BR" sz="1200" dirty="0"/>
              <a:t> são: centro dos dados (a média ou mediana), a amplitude dos dados (máximo – mínimo), a simetria ou assimetria do conjunto de dados e a presença de </a:t>
            </a:r>
            <a:r>
              <a:rPr lang="pt-BR" sz="1200" dirty="0" err="1"/>
              <a:t>outliers</a:t>
            </a:r>
            <a:r>
              <a:rPr lang="pt-BR" sz="1200" dirty="0"/>
              <a:t>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O centro da distribuição é indicado pela linha da mediana, no centro do quadrado.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A dispersão é representada pela amplitude do gráfico, que pode ser calculada como máximo valor – mínimo valor. Quanto maior for a amplitude, maior a variação nos dados.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O retângulo contém 50% dos valores do conjunto de dados. A posição da linha mediana no retângulo informa sobre a assimetria da distribuição.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Uma distribuição simétrica teria a mediana no centro do retângulo. Se a mediana é próxima de Q1, então, os dados são positivamente assimétricos.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Se a mediana é próxima de Q3 os dados são negativamente assimétricos. No exemplo que você pode observar, a seguir, a distribuição dos dados é simétrica.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Os </a:t>
            </a:r>
            <a:r>
              <a:rPr lang="pt-BR" sz="1200" dirty="0" err="1"/>
              <a:t>outliers</a:t>
            </a:r>
            <a:r>
              <a:rPr lang="pt-BR" sz="1200" dirty="0"/>
              <a:t> em um box </a:t>
            </a:r>
            <a:r>
              <a:rPr lang="pt-BR" sz="1200" dirty="0" err="1"/>
              <a:t>plot</a:t>
            </a:r>
            <a:r>
              <a:rPr lang="pt-BR" sz="1200" dirty="0"/>
              <a:t> aparecem como pontos ou asteriscos fora das “linhas” desenhadas. Perceba que no exemplo que temos um </a:t>
            </a:r>
            <a:r>
              <a:rPr lang="pt-BR" sz="1200" dirty="0" err="1"/>
              <a:t>outlier</a:t>
            </a:r>
            <a:r>
              <a:rPr lang="pt-BR" sz="1200" dirty="0"/>
              <a:t> representado pelo ponto no começo do gráfico.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6B790-7423-3944-9142-FF023C041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1" y="1219993"/>
            <a:ext cx="2755900" cy="270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51707F-88D6-ED4A-90B5-885B1509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103066"/>
            <a:ext cx="2755899" cy="24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7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Box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data_frame.boxplot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sns.boxplot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65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228013" cy="792163"/>
          </a:xfrm>
        </p:spPr>
        <p:txBody>
          <a:bodyPr/>
          <a:lstStyle/>
          <a:p>
            <a:r>
              <a:rPr lang="en-US" dirty="0"/>
              <a:t>Agenda – Aula 5</a:t>
            </a:r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2</a:t>
            </a:fld>
            <a:endParaRPr lang="pt-BR" dirty="0">
              <a:latin typeface="Arial" charset="0"/>
            </a:endParaRP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E93344C0-9250-2D41-93DB-C1529F83AA39}"/>
              </a:ext>
            </a:extLst>
          </p:cNvPr>
          <p:cNvSpPr txBox="1">
            <a:spLocks/>
          </p:cNvSpPr>
          <p:nvPr/>
        </p:nvSpPr>
        <p:spPr bwMode="auto">
          <a:xfrm>
            <a:off x="685800" y="1673225"/>
            <a:ext cx="37338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Teórica</a:t>
            </a:r>
            <a:r>
              <a:rPr lang="en-US" sz="2800" kern="0" dirty="0"/>
              <a:t> / </a:t>
            </a:r>
            <a:r>
              <a:rPr lang="en-US" sz="2800" kern="0" dirty="0" err="1"/>
              <a:t>Prática</a:t>
            </a:r>
            <a:endParaRPr lang="en-US" sz="2800" kern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Exploratory Data Analysis</a:t>
            </a:r>
            <a:endParaRPr lang="en-US" dirty="0"/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Gráficos</a:t>
            </a:r>
            <a:r>
              <a:rPr lang="en-US" sz="1300" dirty="0">
                <a:ea typeface="MS PGothic" pitchFamily="34" charset="-128"/>
              </a:rPr>
              <a:t> de Barras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Histograma</a:t>
            </a:r>
            <a:r>
              <a:rPr lang="en-US" sz="1300" dirty="0">
                <a:ea typeface="MS PGothic" pitchFamily="34" charset="-128"/>
              </a:rPr>
              <a:t> (</a:t>
            </a:r>
            <a:r>
              <a:rPr lang="en-US" sz="1300" dirty="0" err="1">
                <a:ea typeface="MS PGothic" pitchFamily="34" charset="-128"/>
              </a:rPr>
              <a:t>Gráfico</a:t>
            </a:r>
            <a:r>
              <a:rPr lang="en-US" sz="1300" dirty="0">
                <a:ea typeface="MS PGothic" pitchFamily="34" charset="-128"/>
              </a:rPr>
              <a:t> de </a:t>
            </a:r>
            <a:r>
              <a:rPr lang="en-US" sz="1300" dirty="0" err="1">
                <a:ea typeface="MS PGothic" pitchFamily="34" charset="-128"/>
              </a:rPr>
              <a:t>Distribuição</a:t>
            </a:r>
            <a:r>
              <a:rPr lang="en-US" sz="1300" dirty="0">
                <a:ea typeface="MS PGothic" pitchFamily="34" charset="-128"/>
              </a:rPr>
              <a:t>)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Gráficos</a:t>
            </a:r>
            <a:r>
              <a:rPr lang="en-US" sz="1300" dirty="0">
                <a:ea typeface="MS PGothic" pitchFamily="34" charset="-128"/>
              </a:rPr>
              <a:t> de </a:t>
            </a:r>
            <a:r>
              <a:rPr lang="en-US" sz="1300" dirty="0" err="1">
                <a:ea typeface="MS PGothic" pitchFamily="34" charset="-128"/>
              </a:rPr>
              <a:t>Dispersão</a:t>
            </a:r>
            <a:endParaRPr lang="en-US" sz="13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Matriz</a:t>
            </a:r>
            <a:r>
              <a:rPr lang="en-US" sz="1300" dirty="0">
                <a:ea typeface="MS PGothic" pitchFamily="34" charset="-128"/>
              </a:rPr>
              <a:t> de </a:t>
            </a:r>
            <a:r>
              <a:rPr lang="en-US" sz="1300" dirty="0" err="1">
                <a:ea typeface="MS PGothic" pitchFamily="34" charset="-128"/>
              </a:rPr>
              <a:t>Correlação</a:t>
            </a:r>
            <a:endParaRPr lang="en-US" sz="13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Heatmap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Violin Plots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Box Plots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en-US" sz="1300" dirty="0">
              <a:ea typeface="MS PGothic" pitchFamily="34" charset="-128"/>
            </a:endParaRPr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Bibliotecas</a:t>
            </a:r>
            <a:r>
              <a:rPr lang="en-US" sz="1800" kern="0" dirty="0">
                <a:ea typeface="MS PGothic" pitchFamily="34" charset="-128"/>
              </a:rPr>
              <a:t> de </a:t>
            </a:r>
            <a:r>
              <a:rPr lang="en-US" sz="1800" kern="0" dirty="0" err="1">
                <a:ea typeface="MS PGothic" pitchFamily="34" charset="-128"/>
              </a:rPr>
              <a:t>gráficos</a:t>
            </a:r>
            <a:endParaRPr lang="en-US" sz="1800" kern="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ea typeface="MS PGothic" pitchFamily="34" charset="-128"/>
              </a:rPr>
              <a:t>Matplotlib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ea typeface="MS PGothic" pitchFamily="34" charset="-128"/>
              </a:rPr>
              <a:t>Seaborn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 err="1">
                <a:ea typeface="MS PGothic" pitchFamily="34" charset="-128"/>
              </a:rPr>
              <a:t>Geração</a:t>
            </a:r>
            <a:r>
              <a:rPr lang="en-US" sz="1200" kern="0" dirty="0">
                <a:ea typeface="MS PGothic" pitchFamily="34" charset="-128"/>
              </a:rPr>
              <a:t> de </a:t>
            </a:r>
            <a:r>
              <a:rPr lang="en-US" sz="1200" kern="0" dirty="0" err="1">
                <a:ea typeface="MS PGothic" pitchFamily="34" charset="-128"/>
              </a:rPr>
              <a:t>gráficos</a:t>
            </a:r>
            <a:r>
              <a:rPr lang="en-US" sz="1200" kern="0" dirty="0">
                <a:ea typeface="MS PGothic" pitchFamily="34" charset="-128"/>
              </a:rPr>
              <a:t> para EDA</a:t>
            </a:r>
            <a:endParaRPr lang="en-US" sz="1300" dirty="0">
              <a:ea typeface="MS PGothic" pitchFamily="34" charset="-128"/>
            </a:endParaRPr>
          </a:p>
          <a:p>
            <a:pPr marL="400050" lvl="2" indent="0">
              <a:spcBef>
                <a:spcPts val="800"/>
              </a:spcBef>
            </a:pPr>
            <a:endParaRPr lang="en-US" sz="1200" kern="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167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Violin</a:t>
            </a:r>
            <a:r>
              <a:rPr lang="pt-BR" dirty="0"/>
              <a:t>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É um box </a:t>
            </a:r>
            <a:r>
              <a:rPr lang="pt-BR" dirty="0" err="1"/>
              <a:t>plot</a:t>
            </a:r>
            <a:r>
              <a:rPr lang="pt-BR" dirty="0"/>
              <a:t> combinado com um gráfico de densidade de cada lado.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FC8E5-39DD-D14B-A514-DF394080E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92276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75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Violin</a:t>
            </a:r>
            <a:r>
              <a:rPr lang="pt-BR" dirty="0"/>
              <a:t>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plt.violinplot</a:t>
            </a:r>
            <a:r>
              <a:rPr lang="pt-BR" dirty="0"/>
              <a:t>() – Implementação mais complexa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sns.violinplot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435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22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22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4305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 Titanic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Está no </a:t>
            </a:r>
            <a:r>
              <a:rPr lang="pt-BR" dirty="0" err="1"/>
              <a:t>Tidia</a:t>
            </a:r>
            <a:r>
              <a:rPr lang="pt-BR" dirty="0"/>
              <a:t> – (Pasta Aula 5 – Parte Prática)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Descrição (</a:t>
            </a:r>
            <a:r>
              <a:rPr lang="pt-BR" dirty="0" err="1"/>
              <a:t>Metadados</a:t>
            </a:r>
            <a:r>
              <a:rPr lang="pt-BR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PassengerId</a:t>
            </a:r>
            <a:r>
              <a:rPr lang="en-US" sz="1200" dirty="0"/>
              <a:t>: Unique ID of the passenger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Survived: Survived (1) or died (0)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Pclass</a:t>
            </a:r>
            <a:r>
              <a:rPr lang="en-US" sz="1200" dirty="0"/>
              <a:t>: Passenger's class (1st, 2nd, or 3rd) – 1 (</a:t>
            </a:r>
            <a:r>
              <a:rPr lang="en-US" sz="1200" dirty="0" err="1"/>
              <a:t>baixa</a:t>
            </a:r>
            <a:r>
              <a:rPr lang="en-US" sz="1200" dirty="0"/>
              <a:t>), 2 (media), 3 (</a:t>
            </a:r>
            <a:r>
              <a:rPr lang="en-US" sz="1200" dirty="0" err="1"/>
              <a:t>alta</a:t>
            </a:r>
            <a:r>
              <a:rPr lang="en-US" sz="1200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Name: Passenger's name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Sex: Passenger's sex (male or female)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Age: Passenger's age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SibSp</a:t>
            </a:r>
            <a:r>
              <a:rPr lang="en-US" sz="1200" dirty="0"/>
              <a:t>: Number of siblings/spouses aboard the Titanic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Parch: Number of parents/children aboard the Titanic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Ticket: Ticket number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Fare: Fare paid for ticket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Cabin: Cabin number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Embarked: Where the passenger got on the ship (C - Cherbourg, S - Southampton, Q = Queenstown)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00050" lvl="1" indent="0"/>
            <a:endParaRPr lang="pt-BR" dirty="0"/>
          </a:p>
          <a:p>
            <a:pPr marL="400050" lvl="1" indent="0"/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46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80257-825D-F34E-8E8A-788530CF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3874D-381A-1F46-8FDB-03C78F28B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Observações Gerais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Google </a:t>
            </a:r>
            <a:r>
              <a:rPr lang="pt-BR" sz="2000" dirty="0" err="1"/>
              <a:t>is</a:t>
            </a:r>
            <a:r>
              <a:rPr lang="pt-BR" sz="2000" dirty="0"/>
              <a:t> </a:t>
            </a:r>
            <a:r>
              <a:rPr lang="pt-BR" sz="2000" dirty="0" err="1"/>
              <a:t>your</a:t>
            </a:r>
            <a:r>
              <a:rPr lang="pt-BR" sz="2000" dirty="0"/>
              <a:t> </a:t>
            </a:r>
            <a:r>
              <a:rPr lang="pt-BR" sz="2000" dirty="0" err="1"/>
              <a:t>friend</a:t>
            </a:r>
            <a:endParaRPr lang="pt-BR" sz="20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pt-BR" sz="1800" dirty="0" err="1"/>
              <a:t>Seaborn</a:t>
            </a:r>
            <a:r>
              <a:rPr lang="pt-BR" sz="1800" dirty="0"/>
              <a:t> (</a:t>
            </a:r>
            <a:r>
              <a:rPr lang="pt-BR" sz="1800" dirty="0" err="1"/>
              <a:t>https</a:t>
            </a:r>
            <a:r>
              <a:rPr lang="pt-BR" sz="1800" dirty="0"/>
              <a:t>://</a:t>
            </a:r>
            <a:r>
              <a:rPr lang="pt-BR" sz="1800" dirty="0" err="1"/>
              <a:t>seaborn.pydata.org</a:t>
            </a:r>
            <a:r>
              <a:rPr lang="pt-BR" sz="1800" dirty="0"/>
              <a:t>/)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pt-BR" sz="1800" dirty="0" err="1"/>
              <a:t>Matplotlib</a:t>
            </a:r>
            <a:r>
              <a:rPr lang="pt-BR" sz="1800" dirty="0"/>
              <a:t> (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https://matplotlib.org)</a:t>
            </a:r>
            <a:endParaRPr lang="pt-BR" sz="1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Não há uma só resposta certa para os exercícios ou questionamentos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Se preciso for, usem as técnicas de preparação e </a:t>
            </a:r>
            <a:r>
              <a:rPr lang="pt-BR" sz="2000" dirty="0" err="1"/>
              <a:t>wrangling</a:t>
            </a:r>
            <a:r>
              <a:rPr lang="pt-BR" sz="2000" dirty="0"/>
              <a:t> para criar novos </a:t>
            </a:r>
            <a:r>
              <a:rPr lang="pt-BR" sz="2000" dirty="0" err="1"/>
              <a:t>dataframes</a:t>
            </a:r>
            <a:r>
              <a:rPr lang="pt-BR" sz="2000" dirty="0"/>
              <a:t> ou series e explorem a partir das mesmas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O objetivo é explorar os dados e principalmente a capacidade de análise de vocês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Desenvolvam o trabalho em grupo, para promover debates e discussões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5BEDC-5316-5E41-890A-6F19CC18D2B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575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FA52-D317-4B4F-AB04-9A618EAC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09E6-3305-194C-BC4F-B067193FE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sz="2400" dirty="0"/>
              <a:t>Ler </a:t>
            </a:r>
            <a:r>
              <a:rPr lang="pt-BR" sz="2400" dirty="0" err="1"/>
              <a:t>dataset</a:t>
            </a:r>
            <a:endParaRPr lang="pt-BR" sz="2400" dirty="0"/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Um gráfico e uma visualização que mostre a contagem de sobreviventes e mortos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Um gráfico de barras verticais que mostre a quantidade de passageiros por PCLASS, onde o eixo </a:t>
            </a:r>
            <a:r>
              <a:rPr lang="pt-BR" sz="2400" dirty="0" err="1"/>
              <a:t>X</a:t>
            </a:r>
            <a:r>
              <a:rPr lang="pt-BR" sz="2400" dirty="0"/>
              <a:t> é PCLASS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Um gráfico de barras verticais e uma visualização que mostre a contagem de sobreviventes e mortos POR SEXO, onde o eixo </a:t>
            </a:r>
            <a:r>
              <a:rPr lang="pt-BR" sz="2400" dirty="0" err="1"/>
              <a:t>X</a:t>
            </a:r>
            <a:r>
              <a:rPr lang="pt-BR" sz="2400" dirty="0"/>
              <a:t> é o SEXO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Um gráfico e uma visualização que mostre a contagem de sobreviventes e mortos POR PCLASS, onde o eixo </a:t>
            </a:r>
            <a:r>
              <a:rPr lang="pt-BR" sz="2400" dirty="0" err="1"/>
              <a:t>X</a:t>
            </a:r>
            <a:r>
              <a:rPr lang="pt-BR" sz="2400" dirty="0"/>
              <a:t> é o PCLASS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22567-E5EB-2946-88BF-24692B2EAEE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984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FA52-D317-4B4F-AB04-9A618EAC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09E6-3305-194C-BC4F-B067193FE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pt-BR" sz="2400" dirty="0"/>
              <a:t>Matriz de Correlação entre todas as variáveis do </a:t>
            </a:r>
            <a:r>
              <a:rPr lang="pt-BR" sz="2400" dirty="0" err="1"/>
              <a:t>dataset</a:t>
            </a:r>
            <a:endParaRPr lang="pt-BR" sz="2400" dirty="0"/>
          </a:p>
          <a:p>
            <a:pPr marL="514350" indent="-514350">
              <a:buFont typeface="+mj-lt"/>
              <a:buAutoNum type="arabicPeriod" startAt="5"/>
            </a:pPr>
            <a:r>
              <a:rPr lang="pt-BR" sz="2400" dirty="0"/>
              <a:t>Um gráfico de distribuição (histograma) que mostre a idade das pessoas que morreram no acidente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pt-BR" sz="2400" dirty="0"/>
              <a:t>Um gráfico de dispersão que relacione o valor da tarifa FARE (Eixo </a:t>
            </a:r>
            <a:r>
              <a:rPr lang="pt-BR" sz="2400" dirty="0" err="1"/>
              <a:t>X</a:t>
            </a:r>
            <a:r>
              <a:rPr lang="pt-BR" sz="2400" dirty="0"/>
              <a:t>) com a idade AGE do passageiro (Eixo </a:t>
            </a:r>
            <a:r>
              <a:rPr lang="pt-BR" sz="2400" dirty="0" err="1"/>
              <a:t>Y</a:t>
            </a:r>
            <a:r>
              <a:rPr lang="pt-BR" sz="2400" dirty="0"/>
              <a:t>)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pt-BR" sz="2400" dirty="0"/>
              <a:t>Um </a:t>
            </a:r>
            <a:r>
              <a:rPr lang="pt-BR" sz="2400" dirty="0" err="1"/>
              <a:t>heatmap</a:t>
            </a:r>
            <a:r>
              <a:rPr lang="pt-BR" sz="2400" dirty="0"/>
              <a:t> cruzando a informação de PCLASS com FARE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pt-BR" sz="2400" dirty="0"/>
              <a:t>Um </a:t>
            </a:r>
            <a:r>
              <a:rPr lang="pt-BR" sz="2400" dirty="0" err="1"/>
              <a:t>boxplot</a:t>
            </a:r>
            <a:r>
              <a:rPr lang="pt-BR" sz="2400" dirty="0"/>
              <a:t> por PCLASS, apresentando as idades dos passageiros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pt-BR" sz="2400" dirty="0"/>
              <a:t>Um </a:t>
            </a:r>
            <a:r>
              <a:rPr lang="pt-BR" sz="2400" dirty="0" err="1"/>
              <a:t>violinplot</a:t>
            </a:r>
            <a:r>
              <a:rPr lang="pt-BR" sz="2400" dirty="0"/>
              <a:t> por SEXO, apresentando o valor da tarifa FARE</a:t>
            </a:r>
          </a:p>
          <a:p>
            <a:pPr marL="514350" indent="-514350">
              <a:buFont typeface="+mj-lt"/>
              <a:buAutoNum type="arabicPeriod" startAt="5"/>
            </a:pPr>
            <a:endParaRPr lang="pt-BR" sz="2400" dirty="0"/>
          </a:p>
          <a:p>
            <a:pPr marL="514350" indent="-514350">
              <a:buFont typeface="+mj-lt"/>
              <a:buAutoNum type="arabicPeriod" startAt="5"/>
            </a:pPr>
            <a:endParaRPr lang="pt-BR" sz="2400" dirty="0"/>
          </a:p>
          <a:p>
            <a:pPr marL="514350" indent="-514350">
              <a:buFont typeface="+mj-lt"/>
              <a:buAutoNum type="arabicPeriod" startAt="5"/>
            </a:pP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22567-E5EB-2946-88BF-24692B2EAEE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7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86E2-223D-1D48-8606-69E9C15E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47896-777E-E945-B007-BACDCAF32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11"/>
            </a:pPr>
            <a:r>
              <a:rPr lang="pt-BR" sz="2400" dirty="0"/>
              <a:t> A idade do passageiro influenciou no fato dele ter sobrevivido ao acidente?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pt-BR" sz="2400" dirty="0"/>
              <a:t>Quem sobreviveu mais ao acidente, considerando a classe do ticket (PCLASS)?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pt-BR" sz="2400" dirty="0"/>
              <a:t>Qual a relação que existe entre a idade do passageiro e a tarifa paga pelo mesmo?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pt-BR" sz="2400" dirty="0"/>
              <a:t>Pessoas que estavam com algum parente tiveram mais “sorte” e sobreviveram ao acidente?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pt-BR" sz="2400" dirty="0"/>
              <a:t>É possível usar a informação da cabine (CABINE) e relacionar a mesma com o fato do passageiro ter sobrevivido ou não?</a:t>
            </a:r>
          </a:p>
          <a:p>
            <a:pPr marL="514350" indent="-514350">
              <a:buFont typeface="+mj-lt"/>
              <a:buAutoNum type="arabicPeriod" startAt="11"/>
            </a:pPr>
            <a:endParaRPr lang="pt-BR" sz="2400" dirty="0"/>
          </a:p>
          <a:p>
            <a:pPr marL="514350" indent="-514350">
              <a:buFont typeface="+mj-lt"/>
              <a:buAutoNum type="arabicPeriod" startAt="11"/>
            </a:pP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C8DC-9446-E548-877F-F065D22CE3F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598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8FC3-E60B-6D42-A787-A0739EA8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EDA (</a:t>
            </a:r>
            <a:r>
              <a:rPr lang="pt-BR" dirty="0" err="1"/>
              <a:t>Exploratory</a:t>
            </a:r>
            <a:r>
              <a:rPr lang="pt-BR" dirty="0"/>
              <a:t> Data </a:t>
            </a:r>
            <a:r>
              <a:rPr lang="pt-BR" dirty="0" err="1"/>
              <a:t>Analysis</a:t>
            </a:r>
            <a:r>
              <a:rPr lang="pt-BR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D8303-66A8-B346-8584-26C59362E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É uma técnica usada para entender um </a:t>
            </a:r>
            <a:r>
              <a:rPr lang="pt-BR" sz="2800" dirty="0" err="1"/>
              <a:t>dataset</a:t>
            </a:r>
            <a:r>
              <a:rPr lang="pt-BR" sz="2800" dirty="0"/>
              <a:t>, através da sumarização, agrupamento e correlação de suas características e apresentando as mesmas de forma visual.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 objetivo é identificar padrões, relacionamentos, ruídos que possam ajudar a definir melhor um modelo ou apenas para responder a questões de negócio (</a:t>
            </a:r>
            <a:r>
              <a:rPr lang="pt-BR" sz="2800" dirty="0" err="1"/>
              <a:t>first</a:t>
            </a:r>
            <a:r>
              <a:rPr lang="pt-BR" sz="2800" dirty="0"/>
              <a:t> insights)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AF6C8-B503-3147-8E58-40F3D67F58A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193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5A9-1C9C-FD43-B233-57A13614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67F9-E718-B34D-BD28-00D055DD5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Em geral, a estratégia para desenvolver uma análise exploratória é inicialmente fazer todo o data </a:t>
            </a:r>
            <a:r>
              <a:rPr lang="pt-BR" dirty="0" err="1"/>
              <a:t>wrangling</a:t>
            </a:r>
            <a:r>
              <a:rPr lang="pt-BR" dirty="0"/>
              <a:t> / data </a:t>
            </a:r>
            <a:r>
              <a:rPr lang="pt-BR" dirty="0" err="1"/>
              <a:t>preparation</a:t>
            </a:r>
            <a:r>
              <a:rPr lang="pt-BR" dirty="0"/>
              <a:t>, descobrir que questões ou insights precisam ser respondidos e a partir daí, definir qual a melhor representação visual para atender ao requisito.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0DE9-3500-7240-923D-2F4F57AF38F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54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495A-2D99-3041-9783-00575DFF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de Barras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D3596-AF43-E349-9DE3-48EC0FF04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Podem ser horizontais ou verticais e cruzam variáveis categóricas com barras que representam a proporção de valores daquela categoria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A7E22-D07E-2C44-B1B5-10DB8C2078D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3CDBE-A4F4-4E4F-B708-9A4BEDFA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946526"/>
            <a:ext cx="2152754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F4117-543C-5843-B5C5-2F1966251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3887787"/>
            <a:ext cx="41275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68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1B00-722A-3841-AC9E-F6C116D5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de Barras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62572-82FD-9242-AA97-BD9771CEA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Pandas: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" pitchFamily="2" charset="0"/>
              </a:rPr>
              <a:t>data_frame.plot.bar</a:t>
            </a:r>
            <a:r>
              <a:rPr lang="en-US" sz="2400" dirty="0">
                <a:latin typeface="Courier" pitchFamily="2" charset="0"/>
              </a:rPr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>
              <a:buFont typeface="Times New Roman" pitchFamily="18" charset="0"/>
              <a:buChar char="•"/>
            </a:pPr>
            <a:r>
              <a:rPr lang="pt-BR" sz="2400" dirty="0" err="1">
                <a:latin typeface="Courier" pitchFamily="2" charset="0"/>
              </a:rPr>
              <a:t>sns.barplot</a:t>
            </a:r>
            <a:r>
              <a:rPr lang="pt-BR" sz="2400" dirty="0">
                <a:latin typeface="Courier" pitchFamily="2" charset="0"/>
              </a:rPr>
              <a:t>()</a:t>
            </a:r>
            <a:endParaRPr lang="pt-BR" sz="24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8881-0015-1D44-A592-675C464D31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985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 / Distribuição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Frequência de ocorrências de uma variável em um determinado intervalo.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968FB-0F1D-FF42-8171-A96BCB259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790762"/>
            <a:ext cx="4648200" cy="39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0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 / Distribuição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Medidas Resumo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Simetria</a:t>
            </a:r>
          </a:p>
          <a:p>
            <a:pPr marL="400050" lvl="1" indent="0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21BFE9-2A67-F44A-9439-B9459F1C7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600200"/>
            <a:ext cx="2214914" cy="4418077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A2CA280A-64AB-F84A-80B8-C27E0C7C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4254500" cy="258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66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 / Distribuição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Medidas Resumo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Curtose</a:t>
            </a:r>
          </a:p>
          <a:p>
            <a:pPr marL="400050" lvl="1" indent="0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0535AD4-19D6-5E4A-88A4-0DD1102ED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65438"/>
            <a:ext cx="5709413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96261"/>
      </p:ext>
    </p:extLst>
  </p:cSld>
  <p:clrMapOvr>
    <a:masterClrMapping/>
  </p:clrMapOvr>
</p:sld>
</file>

<file path=ppt/theme/theme1.xml><?xml version="1.0" encoding="utf-8"?>
<a:theme xmlns:a="http://schemas.openxmlformats.org/drawingml/2006/main" name="2_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32289</TotalTime>
  <Words>1277</Words>
  <Application>Microsoft Macintosh PowerPoint</Application>
  <PresentationFormat>On-screen Show (4:3)</PresentationFormat>
  <Paragraphs>187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Courier</vt:lpstr>
      <vt:lpstr>Times New Roman</vt:lpstr>
      <vt:lpstr>Wingdings</vt:lpstr>
      <vt:lpstr>2_Tema do Office</vt:lpstr>
      <vt:lpstr>PowerPoint Presentation</vt:lpstr>
      <vt:lpstr>Agenda – Aula 5</vt:lpstr>
      <vt:lpstr>EDA (Exploratory Data Analysis)</vt:lpstr>
      <vt:lpstr>EDA</vt:lpstr>
      <vt:lpstr>Gráfico de Barras</vt:lpstr>
      <vt:lpstr>Gráfico de Barras</vt:lpstr>
      <vt:lpstr>Histograma / Distribuição</vt:lpstr>
      <vt:lpstr>Histograma / Distribuição</vt:lpstr>
      <vt:lpstr>Histograma / Distribuição</vt:lpstr>
      <vt:lpstr>Histograma / Distribuição</vt:lpstr>
      <vt:lpstr>Gráfico de Dispersão</vt:lpstr>
      <vt:lpstr>Gráfico de Dispersão</vt:lpstr>
      <vt:lpstr>Matriz de Correlação</vt:lpstr>
      <vt:lpstr>Matriz de Correlação</vt:lpstr>
      <vt:lpstr>Heatmap (Mapa de Calor)</vt:lpstr>
      <vt:lpstr>Heatmap (Mapa de Calor)</vt:lpstr>
      <vt:lpstr>Box Plots</vt:lpstr>
      <vt:lpstr>Box Plots</vt:lpstr>
      <vt:lpstr>Box Plots</vt:lpstr>
      <vt:lpstr>Violin Plots</vt:lpstr>
      <vt:lpstr>Violin Plots</vt:lpstr>
      <vt:lpstr>PowerPoint Presentation</vt:lpstr>
      <vt:lpstr>Exercício EDA</vt:lpstr>
      <vt:lpstr>Exercício EDA</vt:lpstr>
      <vt:lpstr>Exercício EDA</vt:lpstr>
      <vt:lpstr>Exercício EDA</vt:lpstr>
      <vt:lpstr>Exercício EDA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SustNMS</dc:title>
  <dc:creator>Carlos H. Costa;Marcelo Amaral</dc:creator>
  <cp:lastModifiedBy>Fulvio Mascara</cp:lastModifiedBy>
  <cp:revision>2442</cp:revision>
  <cp:lastPrinted>1601-01-01T00:00:00Z</cp:lastPrinted>
  <dcterms:created xsi:type="dcterms:W3CDTF">2011-03-10T17:40:53Z</dcterms:created>
  <dcterms:modified xsi:type="dcterms:W3CDTF">2019-11-27T15:19:40Z</dcterms:modified>
</cp:coreProperties>
</file>